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j2V6uofK7TXpZxkuf8OgwdIKzw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rodica.negroiu@cetti.ro" TargetMode="External"/><Relationship Id="rId4" Type="http://schemas.openxmlformats.org/officeDocument/2006/relationships/hyperlink" Target="mailto:jajaieanda20@gmail.com" TargetMode="External"/><Relationship Id="rId5" Type="http://schemas.openxmlformats.org/officeDocument/2006/relationships/hyperlink" Target="mailto:chioreanuandreea370@gmail.com" TargetMode="External"/><Relationship Id="rId6" Type="http://schemas.openxmlformats.org/officeDocument/2006/relationships/hyperlink" Target="mailto:daria.dedu@gmail.com" TargetMode="External"/><Relationship Id="rId7" Type="http://schemas.openxmlformats.org/officeDocument/2006/relationships/hyperlink" Target="mailto:corina.sandulescu@cetti.r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1" Type="http://schemas.openxmlformats.org/officeDocument/2006/relationships/image" Target="../media/image17.jpg"/><Relationship Id="rId10" Type="http://schemas.openxmlformats.org/officeDocument/2006/relationships/image" Target="../media/image29.png"/><Relationship Id="rId12" Type="http://schemas.openxmlformats.org/officeDocument/2006/relationships/image" Target="../media/image18.jpg"/><Relationship Id="rId9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5.jp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and white letters&#10;&#10;Description automatically generated"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358" y="1174182"/>
            <a:ext cx="2231462" cy="1487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309" y="2724632"/>
            <a:ext cx="2671527" cy="1858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 id="87" name="Google Shape;87;p1"/>
          <p:cNvPicPr preferRelativeResize="0"/>
          <p:nvPr/>
        </p:nvPicPr>
        <p:blipFill rotWithShape="1">
          <a:blip r:embed="rId5">
            <a:alphaModFix/>
          </a:blip>
          <a:srcRect b="29811" l="6552" r="5887" t="3318"/>
          <a:stretch/>
        </p:blipFill>
        <p:spPr>
          <a:xfrm>
            <a:off x="621676" y="4936512"/>
            <a:ext cx="3869722" cy="101959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5458609" y="1442090"/>
            <a:ext cx="57999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536"/>
              <a:buFont typeface="Times New Roman"/>
              <a:buNone/>
            </a:pPr>
            <a:r>
              <a:rPr b="1" i="1" lang="en-US" sz="4511">
                <a:latin typeface="Times New Roman"/>
                <a:ea typeface="Times New Roman"/>
                <a:cs typeface="Times New Roman"/>
                <a:sym typeface="Times New Roman"/>
              </a:rPr>
              <a:t>Nanotechnology Student Branch Chapter of the National University of Science and Technology Politehnica, Bucharest, Romania</a:t>
            </a:r>
            <a:br>
              <a:rPr i="1" lang="en-US" sz="4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400"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4814027" y="4789978"/>
            <a:ext cx="6911247" cy="1312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None/>
            </a:pPr>
            <a:r>
              <a:rPr b="1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30000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b="1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Summit of IEEE EPS &amp; NTC Student Branch Chapters </a:t>
            </a:r>
            <a:endParaRPr b="0">
              <a:solidFill>
                <a:srgbClr val="75707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070"/>
              </a:buClr>
              <a:buSzPts val="2400"/>
              <a:buNone/>
            </a:pPr>
            <a:r>
              <a:rPr b="1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b="1" baseline="30000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1" i="1" lang="en-US" u="none" strike="noStrike">
                <a:solidFill>
                  <a:srgbClr val="7570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October 2023, Craiova, Romania</a:t>
            </a:r>
            <a:endParaRPr b="0">
              <a:solidFill>
                <a:srgbClr val="75707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 sz="2000"/>
            </a:br>
            <a:endParaRPr sz="2000"/>
          </a:p>
        </p:txBody>
      </p:sp>
      <p:pic>
        <p:nvPicPr>
          <p:cNvPr descr="A circular logo with text and numbers&#10;&#10;Description automatically generated"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644" y="113479"/>
            <a:ext cx="1015060" cy="101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llseye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211" y="3137688"/>
            <a:ext cx="2947070" cy="2947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>
            <p:ph type="title"/>
          </p:nvPr>
        </p:nvSpPr>
        <p:spPr>
          <a:xfrm>
            <a:off x="982016" y="266266"/>
            <a:ext cx="8921672" cy="171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imes New Roman"/>
              <a:buNone/>
            </a:pPr>
            <a:r>
              <a:rPr b="1" i="0" lang="en-US" sz="8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goals</a:t>
            </a:r>
            <a:endParaRPr sz="8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615281" y="2336580"/>
            <a:ext cx="731620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our team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Establishing collaborations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 as many projects as possible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❑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continue the research about chiplets and supercapacitors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321732" y="321733"/>
            <a:ext cx="11546828" cy="6214534"/>
          </a:xfrm>
          <a:custGeom>
            <a:rect b="b" l="l" r="r" t="t"/>
            <a:pathLst>
              <a:path extrusionOk="0" h="6214534" w="11546828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 txBox="1"/>
          <p:nvPr>
            <p:ph type="title"/>
          </p:nvPr>
        </p:nvSpPr>
        <p:spPr>
          <a:xfrm>
            <a:off x="969722" y="455341"/>
            <a:ext cx="3141430" cy="4480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</a:t>
            </a:r>
            <a:endParaRPr/>
          </a:p>
        </p:txBody>
      </p:sp>
      <p:cxnSp>
        <p:nvCxnSpPr>
          <p:cNvPr id="236" name="Google Shape;236;p11"/>
          <p:cNvCxnSpPr/>
          <p:nvPr/>
        </p:nvCxnSpPr>
        <p:spPr>
          <a:xfrm>
            <a:off x="4654296" y="1852863"/>
            <a:ext cx="0" cy="3236495"/>
          </a:xfrm>
          <a:prstGeom prst="straightConnector1">
            <a:avLst/>
          </a:prstGeom>
          <a:noFill/>
          <a:ln cap="sq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p11"/>
          <p:cNvSpPr txBox="1"/>
          <p:nvPr/>
        </p:nvSpPr>
        <p:spPr>
          <a:xfrm>
            <a:off x="4592905" y="744279"/>
            <a:ext cx="7369463" cy="5486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Rodica NEGROIU - </a:t>
            </a:r>
            <a:r>
              <a:rPr i="0" lang="en-US" sz="2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rodica.negroiu@cetti.ro</a:t>
            </a:r>
            <a:endParaRPr i="0" sz="220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Mădălina-Irina BURCEA - </a:t>
            </a:r>
            <a:r>
              <a:rPr i="0" lang="en-US" sz="2200" u="sng" strike="noStrike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madalina.burcea@cetti.ro 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Anda JÂJÂIE - </a:t>
            </a:r>
            <a:r>
              <a:rPr i="0" lang="en-US" sz="2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jajaieanda20@gmail.com</a:t>
            </a: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Andreea CHIOREANU - </a:t>
            </a:r>
            <a:r>
              <a:rPr i="0" lang="en-US" sz="2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chioreanuandreea370@gmail.com</a:t>
            </a: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Daria-Ioana DEDU- </a:t>
            </a:r>
            <a:r>
              <a:rPr i="0" lang="en-US" sz="2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daria.dedu@gmail.com</a:t>
            </a: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0" lang="en-US" sz="2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Corina SĂNDULESCU - </a:t>
            </a:r>
            <a:r>
              <a:rPr i="0" lang="en-US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corina.sandulescu@cetti.ro</a:t>
            </a:r>
            <a:r>
              <a:rPr i="0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1915662" y="3429000"/>
            <a:ext cx="1731303" cy="1512247"/>
          </a:xfrm>
          <a:custGeom>
            <a:rect b="b" l="l" r="r" t="t"/>
            <a:pathLst>
              <a:path extrusionOk="0" h="3249575" w="3240001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12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2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 txBox="1"/>
          <p:nvPr>
            <p:ph idx="1" type="body"/>
          </p:nvPr>
        </p:nvSpPr>
        <p:spPr>
          <a:xfrm>
            <a:off x="159341" y="2330505"/>
            <a:ext cx="5443238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i="1" lang="en-US" sz="4400"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 and we invite you to view our poster!</a:t>
            </a:r>
            <a:endParaRPr/>
          </a:p>
        </p:txBody>
      </p:sp>
      <p:sp>
        <p:nvSpPr>
          <p:cNvPr id="249" name="Google Shape;249;p12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251" name="Google Shape;2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809" y="0"/>
            <a:ext cx="50118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ircular logo with text and numbers&#10;&#10;Description automatically generated" id="252" name="Google Shape;2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08" y="103745"/>
            <a:ext cx="974753" cy="979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letters&#10;&#10;Description automatically generated" id="253" name="Google Shape;2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2364" y="147541"/>
            <a:ext cx="1140749" cy="760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254" name="Google Shape;25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371" y="987516"/>
            <a:ext cx="1664464" cy="1157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 id="255" name="Google Shape;255;p12"/>
          <p:cNvPicPr preferRelativeResize="0"/>
          <p:nvPr/>
        </p:nvPicPr>
        <p:blipFill rotWithShape="1">
          <a:blip r:embed="rId7">
            <a:alphaModFix/>
          </a:blip>
          <a:srcRect b="29811" l="6552" r="5887" t="3318"/>
          <a:stretch/>
        </p:blipFill>
        <p:spPr>
          <a:xfrm>
            <a:off x="2243582" y="1280457"/>
            <a:ext cx="2719183" cy="71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009304" cy="6858000"/>
          </a:xfrm>
          <a:custGeom>
            <a:rect b="b" l="l" r="r" t="t"/>
            <a:pathLst>
              <a:path extrusionOk="0" h="6858000" w="12009304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965199" y="3262810"/>
            <a:ext cx="1095140" cy="1477440"/>
          </a:xfrm>
          <a:prstGeom prst="frame">
            <a:avLst>
              <a:gd fmla="val 0" name="adj1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09013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Rodica-Cristina NEGROIU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Advisor ~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330818" y="2883863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 imagine care conține Chip de om, zâmbet, persoană, Bărbie&#10;&#10;Descriere generată automat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18" y="2883859"/>
            <a:ext cx="1796101" cy="1990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2205115" y="2883862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4079412" y="2883861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953709" y="2883861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828006" y="2883860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9702303" y="2883859"/>
            <a:ext cx="1796102" cy="2779045"/>
          </a:xfrm>
          <a:prstGeom prst="frame">
            <a:avLst>
              <a:gd fmla="val 1417" name="adj1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4885" l="7421" r="0" t="0"/>
          <a:stretch/>
        </p:blipFill>
        <p:spPr>
          <a:xfrm>
            <a:off x="2283311" y="2883859"/>
            <a:ext cx="1739676" cy="1990413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108" name="Google Shape;108;p2"/>
          <p:cNvSpPr/>
          <p:nvPr/>
        </p:nvSpPr>
        <p:spPr>
          <a:xfrm>
            <a:off x="2283311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Mădălina-Irina BURCEA (IONECI)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Chair ~</a:t>
            </a: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066" y="2972596"/>
            <a:ext cx="1597387" cy="1767654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110" name="Google Shape;110;p2"/>
          <p:cNvSpPr/>
          <p:nvPr/>
        </p:nvSpPr>
        <p:spPr>
          <a:xfrm>
            <a:off x="6031905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Andreea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CHIOREANU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Treasurer ~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233004" y="1911460"/>
            <a:ext cx="97259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u="none" cap="none" strike="noStrike">
                <a:solidFill>
                  <a:srgbClr val="DBDB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Nanotechnology Council Community 2023</a:t>
            </a:r>
            <a:endParaRPr b="1" sz="3600">
              <a:solidFill>
                <a:srgbClr val="DBDB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ircular logo with text and numbers&#10;&#10;Description automatically generated" id="112" name="Google Shape;1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166" y="171774"/>
            <a:ext cx="1066229" cy="107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letters&#10;&#10;Description automatically generated" id="113" name="Google Shape;11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7112" y="267241"/>
            <a:ext cx="1252400" cy="834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114" name="Google Shape;1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44840" y="44415"/>
            <a:ext cx="1664464" cy="1157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i6.googleusercontent.com/proxy/KGQYHHxmPwYLqEvFHhPCard__Vb6OfJOT-OJryCxbkLm9FlmzC-76lP2B5rfk6lsg3KiUYyyTO3Gv22d6AvOnWgrH5cKZ1OghVtF5ihBQFDi9ihPwgzSxtffneTjvYsNT1SQxQYuOeh9AkZ5lBCfojvojPpTwg=s0-d-e1-ft#https://mcusercontent.com/a56289c418698825973a992ba/images/78727513-42f0-63e6-866d-aadd9cae339a.jpg" id="115" name="Google Shape;115;p2"/>
          <p:cNvPicPr preferRelativeResize="0"/>
          <p:nvPr/>
        </p:nvPicPr>
        <p:blipFill rotWithShape="1">
          <a:blip r:embed="rId9">
            <a:alphaModFix/>
          </a:blip>
          <a:srcRect b="29811" l="6552" r="5887" t="3318"/>
          <a:stretch/>
        </p:blipFill>
        <p:spPr>
          <a:xfrm>
            <a:off x="7366466" y="235353"/>
            <a:ext cx="2719183" cy="71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4168494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i="0" lang="en-US" sz="11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Â</a:t>
            </a: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i="0" lang="en-US" sz="11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Â</a:t>
            </a: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Vice-Chair ~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9785439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SĂNDULESCU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Member ~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7906202" y="5030465"/>
            <a:ext cx="1639709" cy="499428"/>
          </a:xfrm>
          <a:prstGeom prst="rect">
            <a:avLst/>
          </a:prstGeom>
          <a:solidFill>
            <a:srgbClr val="FFC00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Daria-Ioana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~Secretary ~ </a:t>
            </a:r>
            <a:endParaRPr/>
          </a:p>
        </p:txBody>
      </p:sp>
      <p:pic>
        <p:nvPicPr>
          <p:cNvPr descr="O imagine care conține Chip de om, persoană, îmbrăcăminte, de interior&#10;&#10;Descriere generată automat" id="119" name="Google Shape;11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21764" y="2987084"/>
            <a:ext cx="1523176" cy="175316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O imagine care conține persoană, Chip de om, zâmbet, îmbrăcăminte&#10;&#10;Descriere generată automat" id="120" name="Google Shape;120;p2"/>
          <p:cNvPicPr preferRelativeResize="0"/>
          <p:nvPr/>
        </p:nvPicPr>
        <p:blipFill rotWithShape="1">
          <a:blip r:embed="rId11">
            <a:alphaModFix/>
          </a:blip>
          <a:srcRect b="-826" l="0" r="1333" t="19405"/>
          <a:stretch/>
        </p:blipFill>
        <p:spPr>
          <a:xfrm>
            <a:off x="4189654" y="2961912"/>
            <a:ext cx="1597387" cy="180350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descr="O imagine care conține Chip de om, persoană, zâmbet, îmbrăcăminte&#10;&#10;Descriere generată automat" id="121" name="Google Shape;12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06202" y="2961912"/>
            <a:ext cx="1639709" cy="180350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 rot="-54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 txBox="1"/>
          <p:nvPr>
            <p:ph type="title"/>
          </p:nvPr>
        </p:nvSpPr>
        <p:spPr>
          <a:xfrm>
            <a:off x="739385" y="2700781"/>
            <a:ext cx="11550402" cy="2590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DBDB"/>
              </a:buClr>
              <a:buSzPts val="8800"/>
              <a:buFont typeface="Times New Roman"/>
              <a:buNone/>
            </a:pPr>
            <a:r>
              <a:rPr b="1" lang="en-US" sz="8800">
                <a:solidFill>
                  <a:srgbClr val="DBDB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Recent Activities</a:t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540296" y="4424687"/>
            <a:ext cx="1472386" cy="1484681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9832144" y="975053"/>
            <a:ext cx="1472386" cy="1484681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in a room&#10;&#10;Description automatically generated" id="139" name="Google Shape;139;p4"/>
          <p:cNvPicPr preferRelativeResize="0"/>
          <p:nvPr/>
        </p:nvPicPr>
        <p:blipFill rotWithShape="1">
          <a:blip r:embed="rId3">
            <a:alphaModFix/>
          </a:blip>
          <a:srcRect b="533" l="0" r="-2" t="8379"/>
          <a:stretch/>
        </p:blipFill>
        <p:spPr>
          <a:xfrm>
            <a:off x="3577219" y="10"/>
            <a:ext cx="4979304" cy="3401558"/>
          </a:xfrm>
          <a:custGeom>
            <a:rect b="b" l="l" r="r" t="t"/>
            <a:pathLst>
              <a:path extrusionOk="0" h="3364992" w="4979304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posing for a photo&#10;&#10;Description automatically generated" id="140" name="Google Shape;140;p4"/>
          <p:cNvPicPr preferRelativeResize="0"/>
          <p:nvPr/>
        </p:nvPicPr>
        <p:blipFill rotWithShape="1">
          <a:blip r:embed="rId4">
            <a:alphaModFix/>
          </a:blip>
          <a:srcRect b="14730" l="0" r="1" t="26884"/>
          <a:stretch/>
        </p:blipFill>
        <p:spPr>
          <a:xfrm>
            <a:off x="7822523" y="3456432"/>
            <a:ext cx="4369477" cy="3401568"/>
          </a:xfrm>
          <a:custGeom>
            <a:rect b="b" l="l" r="r" t="t"/>
            <a:pathLst>
              <a:path extrusionOk="0" h="3401568" w="4369477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erson taking a selfie&#10;&#10;Description automatically generated" id="141" name="Google Shape;141;p4"/>
          <p:cNvPicPr preferRelativeResize="0"/>
          <p:nvPr/>
        </p:nvPicPr>
        <p:blipFill rotWithShape="1">
          <a:blip r:embed="rId5">
            <a:alphaModFix/>
          </a:blip>
          <a:srcRect b="7920" l="0" r="2" t="0"/>
          <a:stretch/>
        </p:blipFill>
        <p:spPr>
          <a:xfrm>
            <a:off x="3630260" y="3456432"/>
            <a:ext cx="4925479" cy="3401568"/>
          </a:xfrm>
          <a:custGeom>
            <a:rect b="b" l="l" r="r" t="t"/>
            <a:pathLst>
              <a:path extrusionOk="0" h="3364992" w="4925479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0" y="0"/>
            <a:ext cx="4397136" cy="6858000"/>
          </a:xfrm>
          <a:custGeom>
            <a:rect b="b" l="l" r="r" t="t"/>
            <a:pathLst>
              <a:path extrusionOk="0" h="6858000" w="4397136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0" y="0"/>
            <a:ext cx="4386504" cy="6858000"/>
          </a:xfrm>
          <a:custGeom>
            <a:rect b="b" l="l" r="r" t="t"/>
            <a:pathLst>
              <a:path extrusionOk="0" h="6858000" w="4386504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 txBox="1"/>
          <p:nvPr>
            <p:ph type="title"/>
          </p:nvPr>
        </p:nvSpPr>
        <p:spPr>
          <a:xfrm>
            <a:off x="438912" y="1508760"/>
            <a:ext cx="3429000" cy="2898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Organization of the 120</a:t>
            </a:r>
            <a:r>
              <a:rPr baseline="30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 8 Committee Meeting</a:t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 imagine care conține îmbrăcăminte, persoană, încălțăminte, zâmbet&#10;&#10;Descriere generată automat" id="146" name="Google Shape;146;p4"/>
          <p:cNvPicPr preferRelativeResize="0"/>
          <p:nvPr/>
        </p:nvPicPr>
        <p:blipFill rotWithShape="1">
          <a:blip r:embed="rId6">
            <a:alphaModFix/>
          </a:blip>
          <a:srcRect b="36817" l="0" r="-1" t="3317"/>
          <a:stretch/>
        </p:blipFill>
        <p:spPr>
          <a:xfrm>
            <a:off x="7822523" y="10"/>
            <a:ext cx="4369479" cy="3401557"/>
          </a:xfrm>
          <a:custGeom>
            <a:rect b="b" l="l" r="r" t="t"/>
            <a:pathLst>
              <a:path extrusionOk="0" h="3401568" w="4346795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>
            <p:ph type="title"/>
          </p:nvPr>
        </p:nvSpPr>
        <p:spPr>
          <a:xfrm>
            <a:off x="836675" y="5385599"/>
            <a:ext cx="10515600" cy="1114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Our advisor c</a:t>
            </a:r>
            <a:r>
              <a:rPr b="0" i="0" lang="en-US" sz="36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oordinating the didactic activity with the students of the 8th grade</a:t>
            </a:r>
            <a:endParaRPr/>
          </a:p>
        </p:txBody>
      </p:sp>
      <p:pic>
        <p:nvPicPr>
          <p:cNvPr descr="O imagine care conține îmbrăcăminte, persoană, om, Chip de om&#10;&#10;Descriere generată automat" id="154" name="Google Shape;154;p5"/>
          <p:cNvPicPr preferRelativeResize="0"/>
          <p:nvPr/>
        </p:nvPicPr>
        <p:blipFill rotWithShape="1">
          <a:blip r:embed="rId3">
            <a:alphaModFix/>
          </a:blip>
          <a:srcRect b="3786" l="0" r="0" t="0"/>
          <a:stretch/>
        </p:blipFill>
        <p:spPr>
          <a:xfrm>
            <a:off x="20" y="10"/>
            <a:ext cx="12191980" cy="51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167971" y="5839486"/>
            <a:ext cx="1072353" cy="859672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0998760" y="5839486"/>
            <a:ext cx="1072353" cy="859672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63" name="Google Shape;163;p6"/>
            <p:cNvCxnSpPr/>
            <p:nvPr/>
          </p:nvCxnSpPr>
          <p:spPr>
            <a:xfrm rot="10800000">
              <a:off x="329184" y="5728134"/>
              <a:ext cx="523824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4" name="Google Shape;164;p6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6"/>
          <p:cNvSpPr/>
          <p:nvPr/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 txBox="1"/>
          <p:nvPr>
            <p:ph type="title"/>
          </p:nvPr>
        </p:nvSpPr>
        <p:spPr>
          <a:xfrm>
            <a:off x="1057080" y="4610420"/>
            <a:ext cx="10071536" cy="929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 New Roman"/>
              <a:buNone/>
            </a:pPr>
            <a:r>
              <a:rPr b="0" lang="en-US" sz="5200">
                <a:latin typeface="Times New Roman"/>
                <a:ea typeface="Times New Roman"/>
                <a:cs typeface="Times New Roman"/>
                <a:sym typeface="Times New Roman"/>
              </a:rPr>
              <a:t>Our vice-chair activity</a:t>
            </a:r>
            <a:endParaRPr sz="5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 imagine care conține text, îmbrăcăminte, om, persoană&#10;&#10;Descriere generată automat"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068" y="547247"/>
            <a:ext cx="3012105" cy="3388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imagine care conține îmbrăcăminte, persoană, oameni, om&#10;&#10;Descriere generată automat"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348" y="899102"/>
            <a:ext cx="4081133" cy="26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0656" y="1784677"/>
            <a:ext cx="329279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742419" y="4033398"/>
            <a:ext cx="30487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ASIC Design Summer School 2023 organized by MARVELL 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3883133" y="3631805"/>
            <a:ext cx="40883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Fascinating Electronics for a Cool World Summer School 2023, Bertinoro, Italy, organized by EPoSS, Aeneas and Inside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8070656" y="2726747"/>
            <a:ext cx="35828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articipate to Student Scientific Communication Session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839672" y="1688704"/>
            <a:ext cx="46358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secretary study for a semester at the Deggendorf Institute of Technology in Germany through the Erasmus programme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9" name="Google Shape;179;p7"/>
          <p:cNvGrpSpPr/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</p:grpSpPr>
        <p:sp>
          <p:nvSpPr>
            <p:cNvPr id="180" name="Google Shape;180;p7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7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17351"/>
          <a:stretch/>
        </p:blipFill>
        <p:spPr>
          <a:xfrm>
            <a:off x="6028657" y="666728"/>
            <a:ext cx="5323671" cy="546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-1" y="0"/>
            <a:ext cx="4818889" cy="6858000"/>
          </a:xfrm>
          <a:custGeom>
            <a:rect b="b" l="l" r="r" t="t"/>
            <a:pathLst>
              <a:path extrusionOk="0" h="6858000" w="4818889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" y="0"/>
            <a:ext cx="4811477" cy="6858000"/>
          </a:xfrm>
          <a:custGeom>
            <a:rect b="b" l="l" r="r" t="t"/>
            <a:pathLst>
              <a:path extrusionOk="0" h="6858000" w="4811477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 txBox="1"/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treasurer got a good score at the TIE contest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2664" y="1447920"/>
            <a:ext cx="6518366" cy="4675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8"/>
          <p:cNvGrpSpPr/>
          <p:nvPr/>
        </p:nvGrpSpPr>
        <p:grpSpPr>
          <a:xfrm rot="960632">
            <a:off x="4295293" y="610276"/>
            <a:ext cx="1634141" cy="2149207"/>
            <a:chOff x="1679051" y="4631822"/>
            <a:chExt cx="253594" cy="367555"/>
          </a:xfrm>
        </p:grpSpPr>
        <p:sp>
          <p:nvSpPr>
            <p:cNvPr id="197" name="Google Shape;197;p8"/>
            <p:cNvSpPr/>
            <p:nvPr/>
          </p:nvSpPr>
          <p:spPr>
            <a:xfrm>
              <a:off x="1743477" y="4708640"/>
              <a:ext cx="111701" cy="95714"/>
            </a:xfrm>
            <a:custGeom>
              <a:rect b="b" l="l" r="r" t="t"/>
              <a:pathLst>
                <a:path extrusionOk="0" h="2796" w="3263">
                  <a:moveTo>
                    <a:pt x="1881" y="0"/>
                  </a:moveTo>
                  <a:cubicBezTo>
                    <a:pt x="619" y="0"/>
                    <a:pt x="0" y="1501"/>
                    <a:pt x="881" y="2382"/>
                  </a:cubicBezTo>
                  <a:cubicBezTo>
                    <a:pt x="1167" y="2668"/>
                    <a:pt x="1519" y="2796"/>
                    <a:pt x="1863" y="2796"/>
                  </a:cubicBezTo>
                  <a:cubicBezTo>
                    <a:pt x="2578" y="2796"/>
                    <a:pt x="3263" y="2242"/>
                    <a:pt x="3263" y="1406"/>
                  </a:cubicBezTo>
                  <a:cubicBezTo>
                    <a:pt x="3263" y="620"/>
                    <a:pt x="2644" y="0"/>
                    <a:pt x="1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96</a:t>
              </a:r>
              <a:endPara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679051" y="4631822"/>
              <a:ext cx="253594" cy="249692"/>
            </a:xfrm>
            <a:custGeom>
              <a:rect b="b" l="l" r="r" t="t"/>
              <a:pathLst>
                <a:path extrusionOk="0" h="7294" w="7408">
                  <a:moveTo>
                    <a:pt x="3728" y="1610"/>
                  </a:moveTo>
                  <a:cubicBezTo>
                    <a:pt x="4778" y="1610"/>
                    <a:pt x="5788" y="2421"/>
                    <a:pt x="5788" y="3650"/>
                  </a:cubicBezTo>
                  <a:cubicBezTo>
                    <a:pt x="5788" y="4745"/>
                    <a:pt x="4883" y="5650"/>
                    <a:pt x="3763" y="5674"/>
                  </a:cubicBezTo>
                  <a:cubicBezTo>
                    <a:pt x="1954" y="5674"/>
                    <a:pt x="1049" y="3483"/>
                    <a:pt x="2311" y="2197"/>
                  </a:cubicBezTo>
                  <a:cubicBezTo>
                    <a:pt x="2724" y="1791"/>
                    <a:pt x="3230" y="1610"/>
                    <a:pt x="3728" y="1610"/>
                  </a:cubicBezTo>
                  <a:close/>
                  <a:moveTo>
                    <a:pt x="3036" y="0"/>
                  </a:moveTo>
                  <a:cubicBezTo>
                    <a:pt x="3000" y="0"/>
                    <a:pt x="2965" y="2"/>
                    <a:pt x="2930" y="6"/>
                  </a:cubicBezTo>
                  <a:cubicBezTo>
                    <a:pt x="2716" y="77"/>
                    <a:pt x="2549" y="244"/>
                    <a:pt x="2454" y="435"/>
                  </a:cubicBezTo>
                  <a:cubicBezTo>
                    <a:pt x="2406" y="482"/>
                    <a:pt x="2358" y="554"/>
                    <a:pt x="2311" y="601"/>
                  </a:cubicBezTo>
                  <a:lnTo>
                    <a:pt x="2120" y="601"/>
                  </a:lnTo>
                  <a:cubicBezTo>
                    <a:pt x="2061" y="589"/>
                    <a:pt x="2003" y="583"/>
                    <a:pt x="1946" y="583"/>
                  </a:cubicBezTo>
                  <a:cubicBezTo>
                    <a:pt x="1776" y="583"/>
                    <a:pt x="1620" y="637"/>
                    <a:pt x="1477" y="744"/>
                  </a:cubicBezTo>
                  <a:cubicBezTo>
                    <a:pt x="1334" y="887"/>
                    <a:pt x="1239" y="1101"/>
                    <a:pt x="1215" y="1340"/>
                  </a:cubicBezTo>
                  <a:cubicBezTo>
                    <a:pt x="1215" y="1411"/>
                    <a:pt x="1192" y="1482"/>
                    <a:pt x="1168" y="1530"/>
                  </a:cubicBezTo>
                  <a:cubicBezTo>
                    <a:pt x="1120" y="1578"/>
                    <a:pt x="1049" y="1601"/>
                    <a:pt x="977" y="1625"/>
                  </a:cubicBezTo>
                  <a:cubicBezTo>
                    <a:pt x="763" y="1697"/>
                    <a:pt x="596" y="1840"/>
                    <a:pt x="477" y="2030"/>
                  </a:cubicBezTo>
                  <a:cubicBezTo>
                    <a:pt x="406" y="2244"/>
                    <a:pt x="406" y="2459"/>
                    <a:pt x="477" y="2673"/>
                  </a:cubicBezTo>
                  <a:cubicBezTo>
                    <a:pt x="501" y="2745"/>
                    <a:pt x="525" y="2816"/>
                    <a:pt x="525" y="2887"/>
                  </a:cubicBezTo>
                  <a:cubicBezTo>
                    <a:pt x="477" y="2935"/>
                    <a:pt x="453" y="3007"/>
                    <a:pt x="406" y="3054"/>
                  </a:cubicBezTo>
                  <a:cubicBezTo>
                    <a:pt x="1" y="3364"/>
                    <a:pt x="1" y="3935"/>
                    <a:pt x="406" y="4221"/>
                  </a:cubicBezTo>
                  <a:cubicBezTo>
                    <a:pt x="453" y="4269"/>
                    <a:pt x="477" y="4340"/>
                    <a:pt x="525" y="4388"/>
                  </a:cubicBezTo>
                  <a:cubicBezTo>
                    <a:pt x="525" y="4483"/>
                    <a:pt x="501" y="4554"/>
                    <a:pt x="477" y="4626"/>
                  </a:cubicBezTo>
                  <a:cubicBezTo>
                    <a:pt x="406" y="4816"/>
                    <a:pt x="406" y="5055"/>
                    <a:pt x="477" y="5245"/>
                  </a:cubicBezTo>
                  <a:cubicBezTo>
                    <a:pt x="596" y="5436"/>
                    <a:pt x="763" y="5578"/>
                    <a:pt x="977" y="5650"/>
                  </a:cubicBezTo>
                  <a:cubicBezTo>
                    <a:pt x="1049" y="5674"/>
                    <a:pt x="1120" y="5698"/>
                    <a:pt x="1168" y="5745"/>
                  </a:cubicBezTo>
                  <a:cubicBezTo>
                    <a:pt x="1192" y="5817"/>
                    <a:pt x="1215" y="5888"/>
                    <a:pt x="1215" y="5959"/>
                  </a:cubicBezTo>
                  <a:cubicBezTo>
                    <a:pt x="1239" y="6174"/>
                    <a:pt x="1334" y="6388"/>
                    <a:pt x="1477" y="6555"/>
                  </a:cubicBezTo>
                  <a:cubicBezTo>
                    <a:pt x="1619" y="6643"/>
                    <a:pt x="1773" y="6692"/>
                    <a:pt x="1940" y="6692"/>
                  </a:cubicBezTo>
                  <a:cubicBezTo>
                    <a:pt x="1999" y="6692"/>
                    <a:pt x="2059" y="6686"/>
                    <a:pt x="2120" y="6674"/>
                  </a:cubicBezTo>
                  <a:lnTo>
                    <a:pt x="2311" y="6674"/>
                  </a:lnTo>
                  <a:cubicBezTo>
                    <a:pt x="2358" y="6745"/>
                    <a:pt x="2406" y="6793"/>
                    <a:pt x="2454" y="6841"/>
                  </a:cubicBezTo>
                  <a:cubicBezTo>
                    <a:pt x="2549" y="7055"/>
                    <a:pt x="2739" y="7198"/>
                    <a:pt x="2954" y="7269"/>
                  </a:cubicBezTo>
                  <a:cubicBezTo>
                    <a:pt x="2989" y="7273"/>
                    <a:pt x="3023" y="7275"/>
                    <a:pt x="3058" y="7275"/>
                  </a:cubicBezTo>
                  <a:cubicBezTo>
                    <a:pt x="3236" y="7275"/>
                    <a:pt x="3410" y="7222"/>
                    <a:pt x="3549" y="7103"/>
                  </a:cubicBezTo>
                  <a:cubicBezTo>
                    <a:pt x="3621" y="7079"/>
                    <a:pt x="3692" y="7055"/>
                    <a:pt x="3740" y="7031"/>
                  </a:cubicBezTo>
                  <a:cubicBezTo>
                    <a:pt x="3811" y="7055"/>
                    <a:pt x="3883" y="7079"/>
                    <a:pt x="3954" y="7103"/>
                  </a:cubicBezTo>
                  <a:cubicBezTo>
                    <a:pt x="4097" y="7222"/>
                    <a:pt x="4264" y="7269"/>
                    <a:pt x="4430" y="7293"/>
                  </a:cubicBezTo>
                  <a:lnTo>
                    <a:pt x="4549" y="7293"/>
                  </a:lnTo>
                  <a:cubicBezTo>
                    <a:pt x="4764" y="7222"/>
                    <a:pt x="4954" y="7055"/>
                    <a:pt x="5049" y="6864"/>
                  </a:cubicBezTo>
                  <a:cubicBezTo>
                    <a:pt x="5097" y="6817"/>
                    <a:pt x="5145" y="6745"/>
                    <a:pt x="5192" y="6698"/>
                  </a:cubicBezTo>
                  <a:lnTo>
                    <a:pt x="5383" y="6698"/>
                  </a:lnTo>
                  <a:cubicBezTo>
                    <a:pt x="5436" y="6710"/>
                    <a:pt x="5492" y="6716"/>
                    <a:pt x="5547" y="6716"/>
                  </a:cubicBezTo>
                  <a:cubicBezTo>
                    <a:pt x="5712" y="6716"/>
                    <a:pt x="5877" y="6662"/>
                    <a:pt x="6002" y="6555"/>
                  </a:cubicBezTo>
                  <a:cubicBezTo>
                    <a:pt x="6169" y="6412"/>
                    <a:pt x="6264" y="6198"/>
                    <a:pt x="6288" y="5959"/>
                  </a:cubicBezTo>
                  <a:cubicBezTo>
                    <a:pt x="6288" y="5888"/>
                    <a:pt x="6312" y="5817"/>
                    <a:pt x="6335" y="5769"/>
                  </a:cubicBezTo>
                  <a:cubicBezTo>
                    <a:pt x="6383" y="5721"/>
                    <a:pt x="6455" y="5698"/>
                    <a:pt x="6502" y="5674"/>
                  </a:cubicBezTo>
                  <a:cubicBezTo>
                    <a:pt x="6716" y="5602"/>
                    <a:pt x="6907" y="5459"/>
                    <a:pt x="7026" y="5269"/>
                  </a:cubicBezTo>
                  <a:cubicBezTo>
                    <a:pt x="7098" y="5055"/>
                    <a:pt x="7074" y="4840"/>
                    <a:pt x="7002" y="4626"/>
                  </a:cubicBezTo>
                  <a:cubicBezTo>
                    <a:pt x="6978" y="4554"/>
                    <a:pt x="6955" y="4483"/>
                    <a:pt x="6955" y="4412"/>
                  </a:cubicBezTo>
                  <a:cubicBezTo>
                    <a:pt x="7002" y="4340"/>
                    <a:pt x="7026" y="4292"/>
                    <a:pt x="7074" y="4245"/>
                  </a:cubicBezTo>
                  <a:lnTo>
                    <a:pt x="7098" y="4221"/>
                  </a:lnTo>
                  <a:cubicBezTo>
                    <a:pt x="7264" y="4078"/>
                    <a:pt x="7383" y="3864"/>
                    <a:pt x="7407" y="3650"/>
                  </a:cubicBezTo>
                  <a:cubicBezTo>
                    <a:pt x="7383" y="3411"/>
                    <a:pt x="7264" y="3197"/>
                    <a:pt x="7098" y="3054"/>
                  </a:cubicBezTo>
                  <a:cubicBezTo>
                    <a:pt x="7050" y="3007"/>
                    <a:pt x="7002" y="2935"/>
                    <a:pt x="6978" y="2887"/>
                  </a:cubicBezTo>
                  <a:cubicBezTo>
                    <a:pt x="6978" y="2816"/>
                    <a:pt x="7002" y="2745"/>
                    <a:pt x="7026" y="2673"/>
                  </a:cubicBezTo>
                  <a:cubicBezTo>
                    <a:pt x="7098" y="2459"/>
                    <a:pt x="7098" y="2244"/>
                    <a:pt x="7026" y="2030"/>
                  </a:cubicBezTo>
                  <a:cubicBezTo>
                    <a:pt x="6907" y="1840"/>
                    <a:pt x="6716" y="1697"/>
                    <a:pt x="6502" y="1649"/>
                  </a:cubicBezTo>
                  <a:cubicBezTo>
                    <a:pt x="6431" y="1601"/>
                    <a:pt x="6383" y="1578"/>
                    <a:pt x="6312" y="1554"/>
                  </a:cubicBezTo>
                  <a:cubicBezTo>
                    <a:pt x="6288" y="1482"/>
                    <a:pt x="6288" y="1411"/>
                    <a:pt x="6264" y="1340"/>
                  </a:cubicBezTo>
                  <a:cubicBezTo>
                    <a:pt x="6264" y="1101"/>
                    <a:pt x="6169" y="887"/>
                    <a:pt x="6002" y="744"/>
                  </a:cubicBezTo>
                  <a:cubicBezTo>
                    <a:pt x="5877" y="637"/>
                    <a:pt x="5712" y="583"/>
                    <a:pt x="5547" y="583"/>
                  </a:cubicBezTo>
                  <a:cubicBezTo>
                    <a:pt x="5492" y="583"/>
                    <a:pt x="5436" y="589"/>
                    <a:pt x="5383" y="601"/>
                  </a:cubicBezTo>
                  <a:lnTo>
                    <a:pt x="5169" y="601"/>
                  </a:lnTo>
                  <a:cubicBezTo>
                    <a:pt x="5121" y="554"/>
                    <a:pt x="5073" y="482"/>
                    <a:pt x="5049" y="435"/>
                  </a:cubicBezTo>
                  <a:cubicBezTo>
                    <a:pt x="4930" y="244"/>
                    <a:pt x="4764" y="77"/>
                    <a:pt x="4549" y="6"/>
                  </a:cubicBezTo>
                  <a:cubicBezTo>
                    <a:pt x="4515" y="2"/>
                    <a:pt x="4480" y="0"/>
                    <a:pt x="4445" y="0"/>
                  </a:cubicBezTo>
                  <a:cubicBezTo>
                    <a:pt x="4266" y="0"/>
                    <a:pt x="4090" y="53"/>
                    <a:pt x="3930" y="173"/>
                  </a:cubicBezTo>
                  <a:cubicBezTo>
                    <a:pt x="3883" y="196"/>
                    <a:pt x="3811" y="244"/>
                    <a:pt x="3740" y="268"/>
                  </a:cubicBezTo>
                  <a:cubicBezTo>
                    <a:pt x="3668" y="244"/>
                    <a:pt x="3621" y="196"/>
                    <a:pt x="3549" y="173"/>
                  </a:cubicBezTo>
                  <a:cubicBezTo>
                    <a:pt x="3410" y="53"/>
                    <a:pt x="3220" y="0"/>
                    <a:pt x="303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722253" y="4876585"/>
              <a:ext cx="75038" cy="122792"/>
            </a:xfrm>
            <a:custGeom>
              <a:rect b="b" l="l" r="r" t="t"/>
              <a:pathLst>
                <a:path extrusionOk="0" h="3587" w="2192">
                  <a:moveTo>
                    <a:pt x="1" y="0"/>
                  </a:moveTo>
                  <a:lnTo>
                    <a:pt x="1" y="3263"/>
                  </a:lnTo>
                  <a:cubicBezTo>
                    <a:pt x="1" y="3382"/>
                    <a:pt x="49" y="3477"/>
                    <a:pt x="144" y="3525"/>
                  </a:cubicBezTo>
                  <a:cubicBezTo>
                    <a:pt x="204" y="3570"/>
                    <a:pt x="265" y="3587"/>
                    <a:pt x="325" y="3587"/>
                  </a:cubicBezTo>
                  <a:cubicBezTo>
                    <a:pt x="360" y="3587"/>
                    <a:pt x="395" y="3581"/>
                    <a:pt x="430" y="3572"/>
                  </a:cubicBezTo>
                  <a:lnTo>
                    <a:pt x="2192" y="2882"/>
                  </a:lnTo>
                  <a:lnTo>
                    <a:pt x="2192" y="715"/>
                  </a:lnTo>
                  <a:cubicBezTo>
                    <a:pt x="2074" y="754"/>
                    <a:pt x="1956" y="772"/>
                    <a:pt x="1842" y="772"/>
                  </a:cubicBezTo>
                  <a:cubicBezTo>
                    <a:pt x="1749" y="772"/>
                    <a:pt x="1658" y="760"/>
                    <a:pt x="1573" y="738"/>
                  </a:cubicBezTo>
                  <a:lnTo>
                    <a:pt x="1549" y="738"/>
                  </a:lnTo>
                  <a:cubicBezTo>
                    <a:pt x="1239" y="643"/>
                    <a:pt x="954" y="453"/>
                    <a:pt x="763" y="167"/>
                  </a:cubicBezTo>
                  <a:cubicBezTo>
                    <a:pt x="729" y="170"/>
                    <a:pt x="695" y="171"/>
                    <a:pt x="662" y="171"/>
                  </a:cubicBezTo>
                  <a:cubicBezTo>
                    <a:pt x="434" y="171"/>
                    <a:pt x="208" y="10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818480" y="4876585"/>
              <a:ext cx="75038" cy="122313"/>
            </a:xfrm>
            <a:custGeom>
              <a:rect b="b" l="l" r="r" t="t"/>
              <a:pathLst>
                <a:path extrusionOk="0" h="3573" w="2192">
                  <a:moveTo>
                    <a:pt x="2191" y="0"/>
                  </a:moveTo>
                  <a:cubicBezTo>
                    <a:pt x="1984" y="104"/>
                    <a:pt x="1758" y="171"/>
                    <a:pt x="1530" y="171"/>
                  </a:cubicBezTo>
                  <a:cubicBezTo>
                    <a:pt x="1497" y="171"/>
                    <a:pt x="1463" y="170"/>
                    <a:pt x="1429" y="167"/>
                  </a:cubicBezTo>
                  <a:cubicBezTo>
                    <a:pt x="1238" y="453"/>
                    <a:pt x="976" y="643"/>
                    <a:pt x="643" y="738"/>
                  </a:cubicBezTo>
                  <a:cubicBezTo>
                    <a:pt x="548" y="762"/>
                    <a:pt x="476" y="762"/>
                    <a:pt x="381" y="762"/>
                  </a:cubicBezTo>
                  <a:cubicBezTo>
                    <a:pt x="238" y="762"/>
                    <a:pt x="119" y="738"/>
                    <a:pt x="0" y="715"/>
                  </a:cubicBezTo>
                  <a:lnTo>
                    <a:pt x="0" y="2882"/>
                  </a:lnTo>
                  <a:lnTo>
                    <a:pt x="1762" y="3549"/>
                  </a:lnTo>
                  <a:cubicBezTo>
                    <a:pt x="1786" y="3572"/>
                    <a:pt x="1834" y="3572"/>
                    <a:pt x="1858" y="3572"/>
                  </a:cubicBezTo>
                  <a:cubicBezTo>
                    <a:pt x="1929" y="3572"/>
                    <a:pt x="2000" y="3549"/>
                    <a:pt x="2048" y="3525"/>
                  </a:cubicBezTo>
                  <a:cubicBezTo>
                    <a:pt x="2143" y="3453"/>
                    <a:pt x="2191" y="3358"/>
                    <a:pt x="2191" y="3263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07" name="Google Shape;207;p9"/>
            <p:cNvCxnSpPr/>
            <p:nvPr/>
          </p:nvCxnSpPr>
          <p:spPr>
            <a:xfrm rot="10800000">
              <a:off x="329184" y="5728134"/>
              <a:ext cx="523824" cy="0"/>
            </a:xfrm>
            <a:prstGeom prst="straightConnector1">
              <a:avLst/>
            </a:prstGeom>
            <a:noFill/>
            <a:ln cap="flat" cmpd="sng" w="152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8" name="Google Shape;208;p9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/>
          <p:nvPr/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/>
          <p:nvPr>
            <p:ph type="title"/>
          </p:nvPr>
        </p:nvSpPr>
        <p:spPr>
          <a:xfrm>
            <a:off x="904492" y="190846"/>
            <a:ext cx="10071536" cy="929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 New Roman"/>
              <a:buNone/>
            </a:pPr>
            <a:r>
              <a:rPr lang="en-US" sz="5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Collaborations</a:t>
            </a:r>
            <a:endParaRPr/>
          </a:p>
        </p:txBody>
      </p:sp>
      <p:pic>
        <p:nvPicPr>
          <p:cNvPr descr="O imagine care conține îmbrăcăminte, persoană, om, blugi&#10;&#10;Descriere generată automat" id="211" name="Google Shape;211;p9"/>
          <p:cNvPicPr preferRelativeResize="0"/>
          <p:nvPr/>
        </p:nvPicPr>
        <p:blipFill rotWithShape="1">
          <a:blip r:embed="rId3">
            <a:alphaModFix/>
          </a:blip>
          <a:srcRect b="-1" l="7268" r="-1" t="0"/>
          <a:stretch/>
        </p:blipFill>
        <p:spPr>
          <a:xfrm>
            <a:off x="866557" y="1410933"/>
            <a:ext cx="3638933" cy="313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17166" r="10909" t="8739"/>
          <a:stretch/>
        </p:blipFill>
        <p:spPr>
          <a:xfrm rot="-5400000">
            <a:off x="8481407" y="1045841"/>
            <a:ext cx="2021923" cy="34404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O imagine care conține Cabluri electrice, inginerie, de interior, Inginerie electronică&#10;&#10;Descriere generată automat" id="213" name="Google Shape;21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1750" y="1414657"/>
            <a:ext cx="2448499" cy="313936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4" name="Google Shape;214;p9"/>
          <p:cNvSpPr txBox="1"/>
          <p:nvPr/>
        </p:nvSpPr>
        <p:spPr>
          <a:xfrm>
            <a:off x="837816" y="4652386"/>
            <a:ext cx="363893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 chair coordinated the EPS SBC UNST POLITEHNICA of Bucharest team within Bosch Future Mobility Challenge 2023 contest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4562475" y="4578011"/>
            <a:ext cx="31527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 at the ISSE 2023 conference of a paper prepared in collaboration with the NTC SBC team Budapest University of Technology and Economics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7686509" y="3885513"/>
            <a:ext cx="370265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 with The National Research and Development Institute for Cryogenic and Isotopic Technologies – ICSI, Râmnicu Vâlcea with an aim to create supercapacitor cells with high working voltage (over 2.5V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2023-10-15T17:35:46Z</dcterms:created>
  <dc:creator>Andreea Deea</dc:creator>
</cp:coreProperties>
</file>